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4"/>
  </p:sldMasterIdLst>
  <p:notesMasterIdLst>
    <p:notesMasterId r:id="rId21"/>
  </p:notesMasterIdLst>
  <p:handoutMasterIdLst>
    <p:handoutMasterId r:id="rId22"/>
  </p:handoutMasterIdLst>
  <p:sldIdLst>
    <p:sldId id="2147480104" r:id="rId5"/>
    <p:sldId id="2147480111" r:id="rId6"/>
    <p:sldId id="2147482790" r:id="rId7"/>
    <p:sldId id="2147482803" r:id="rId8"/>
    <p:sldId id="2147482798" r:id="rId9"/>
    <p:sldId id="2147482801" r:id="rId10"/>
    <p:sldId id="2147482791" r:id="rId11"/>
    <p:sldId id="2147482799" r:id="rId12"/>
    <p:sldId id="2147482792" r:id="rId13"/>
    <p:sldId id="2147482797" r:id="rId14"/>
    <p:sldId id="2147482802" r:id="rId15"/>
    <p:sldId id="2147482793" r:id="rId16"/>
    <p:sldId id="2147482795" r:id="rId17"/>
    <p:sldId id="2147482794" r:id="rId18"/>
    <p:sldId id="2147482796" r:id="rId19"/>
    <p:sldId id="2147482788" r:id="rId20"/>
  </p:sldIdLst>
  <p:sldSz cx="12192000" cy="6858000"/>
  <p:notesSz cx="6858000" cy="9144000"/>
  <p:embeddedFontLs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Open Sans SemiBold" panose="020B0604020202020204" charset="0"/>
      <p:bold r:id="rId27"/>
      <p:boldItalic r:id="rId28"/>
    </p:embeddedFont>
    <p:embeddedFont>
      <p:font typeface="Segoe Sans Text" charset="0"/>
      <p:regular r:id="rId29"/>
      <p:bold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8C46"/>
    <a:srgbClr val="A074F3"/>
    <a:srgbClr val="282828"/>
    <a:srgbClr val="554992"/>
    <a:srgbClr val="687EE8"/>
    <a:srgbClr val="5E32FF"/>
    <a:srgbClr val="552DE7"/>
    <a:srgbClr val="3E21A0"/>
    <a:srgbClr val="321885"/>
    <a:srgbClr val="231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74633-0517-4705-B0EC-D6C65F983A72}" v="770" dt="2024-11-21T16:20:46.582"/>
    <p1510:client id="{76D2C4B1-C6EE-4D9D-8BEF-C4AE926DA679}" v="14246" dt="2024-11-21T16:09:07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11/21/2024 8:20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94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42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4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20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83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35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1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6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05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12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51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14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9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11/21/2024 8:20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2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34" y="638735"/>
            <a:ext cx="10686465" cy="1923604"/>
          </a:xfrm>
        </p:spPr>
        <p:txBody>
          <a:bodyPr/>
          <a:lstStyle/>
          <a:p>
            <a:r>
              <a:rPr lang="en-US" spc="-30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openai</a:t>
            </a:r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-dotnet: The official OpenAI library for .NET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609398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Scott Addie</a:t>
            </a:r>
          </a:p>
          <a:p>
            <a:r>
              <a:rPr lang="en-US" b="0">
                <a:latin typeface="Open Sans"/>
                <a:ea typeface="Open Sans"/>
                <a:cs typeface="Open Sans"/>
              </a:rPr>
              <a:t>Principal Product Manager, Azure SDK for .NET</a:t>
            </a:r>
            <a:endParaRPr lang="en-US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7B6C1-3C48-3595-5D9F-5990B481D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D3D3036-643E-3D83-3439-CA98A1445C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3" name="realtime" descr="A short video demonstrating the Realtime API support in the official OpenAI library for .NET.">
            <a:hlinkClick r:id="" action="ppaction://media"/>
            <a:extLst>
              <a:ext uri="{FF2B5EF4-FFF2-40B4-BE49-F238E27FC236}">
                <a16:creationId xmlns:a16="http://schemas.microsoft.com/office/drawing/2014/main" id="{989EC7A8-6446-2FF7-99F4-5606ED1CD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5606" y="656287"/>
            <a:ext cx="9764889" cy="55454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1D18FB-180F-5B9D-EFFE-0EE148182A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Demo: Realtime API for audio</a:t>
            </a:r>
          </a:p>
        </p:txBody>
      </p:sp>
    </p:spTree>
    <p:extLst>
      <p:ext uri="{BB962C8B-B14F-4D97-AF65-F5344CB8AC3E}">
        <p14:creationId xmlns:p14="http://schemas.microsoft.com/office/powerpoint/2010/main" val="3809322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6D9BD-A2E2-241E-3EBC-1202F98E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05320"/>
            <a:ext cx="4158362" cy="1231106"/>
          </a:xfrm>
        </p:spPr>
        <p:txBody>
          <a:bodyPr/>
          <a:lstStyle/>
          <a:p>
            <a:r>
              <a:rPr lang="en-US"/>
              <a:t>Realtime API interactions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99033-D468-ECF9-4E5A-2C51B02921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184666"/>
          </a:xfrm>
        </p:spPr>
        <p:txBody>
          <a:bodyPr/>
          <a:lstStyle/>
          <a:p>
            <a:r>
              <a:rPr lang="en-US"/>
              <a:t>Using the Azure OpenAI library for .NET</a:t>
            </a:r>
          </a:p>
        </p:txBody>
      </p:sp>
      <p:pic>
        <p:nvPicPr>
          <p:cNvPr id="6" name="Picture 2" descr="A sequence diagram depicting the events happening behind the scenes when using the Realtime API via the Azure OpenAI library.">
            <a:extLst>
              <a:ext uri="{FF2B5EF4-FFF2-40B4-BE49-F238E27FC236}">
                <a16:creationId xmlns:a16="http://schemas.microsoft.com/office/drawing/2014/main" id="{1CD92536-6A9A-E0CF-1E83-DE24B0380B44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r="2586"/>
          <a:stretch>
            <a:fillRect/>
          </a:stretch>
        </p:blipFill>
        <p:spPr bwMode="auto">
          <a:xfrm>
            <a:off x="6091238" y="0"/>
            <a:ext cx="6100762" cy="6858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726569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8F8DC-A2BB-EE67-361F-B7B3B511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FF16-736C-AF05-04B7-6E29F45CC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AF7F7-E440-7F87-F70B-853467249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/>
              <a:t>Resources and how to get involved</a:t>
            </a:r>
          </a:p>
        </p:txBody>
      </p:sp>
    </p:spTree>
    <p:extLst>
      <p:ext uri="{BB962C8B-B14F-4D97-AF65-F5344CB8AC3E}">
        <p14:creationId xmlns:p14="http://schemas.microsoft.com/office/powerpoint/2010/main" val="13738957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028BC-5F71-5486-3CDA-EB1D14554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7E30-23CD-D523-2320-764909E9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B99AB-DFF0-30BA-CBF4-080F66F033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56611" y="2059888"/>
            <a:ext cx="3657839" cy="153888"/>
          </a:xfrm>
        </p:spPr>
        <p:txBody>
          <a:bodyPr/>
          <a:lstStyle/>
          <a:p>
            <a:r>
              <a:rPr lang="en-US"/>
              <a:t>https://github.com/openai/openai-dotnet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F3937-50D4-95A8-1AAC-1054DEB628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Official OpenAI GitHub repo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AAC2BE-6842-8A11-25EF-E69B9D6969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41611"/>
            <a:ext cx="3657839" cy="138499"/>
          </a:xfrm>
        </p:spPr>
        <p:txBody>
          <a:bodyPr/>
          <a:lstStyle/>
          <a:p>
            <a:r>
              <a:rPr lang="en-US" sz="900"/>
              <a:t>https://github.com/Azure-Samples/aoai-realtime-audio-sdk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D7CA4F-8743-5322-DFCE-8BB97678EE5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Sample code for Realtime API for audio 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14B50B-D487-C6E4-A696-0C50DA53EF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https://aka.ms/openai/feature-request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3D6D2E-11B8-664E-A3DF-9965E9D517D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Feature requests for the official OpenAI library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9E7BDA-41C5-4FD8-18C6-67144B378E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https://aka.ms/openai/bug-report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C6F9300-7E3A-046D-DD5C-CB20A4F832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Support for the official OpenAI library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71E547-B5D1-723B-1FA0-3C50AA3178D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https://aka.ms/azsdk/openai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4A95F6-E0B3-6C33-104A-FD935433C03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Companion Azure library source code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DD1B30-F357-11BC-2F25-235708EE966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156972"/>
            <a:ext cx="3657839" cy="307777"/>
          </a:xfrm>
        </p:spPr>
        <p:txBody>
          <a:bodyPr/>
          <a:lstStyle/>
          <a:p>
            <a:r>
              <a:rPr lang="en-US"/>
              <a:t>https://github.com/robch/openai-realtime-chat-with-keyword-cs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B24C388-63C9-40F6-ABF8-DCD5FE3F929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Sample code for Realtime API for audio demo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28A6C82-1D3C-940F-35F8-F3791C2F05F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https://aka.ms/azsdk/feature-request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6727C17-5202-2692-6088-359294CCA67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Feature requests for the companion Azure library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1E1BE31-5C05-6CEF-E682-63004E0BD51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https://aka.ms/azsdk/bug-report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C9E8F16-77EC-30B4-D25D-C942772F296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Support for the companion Azure library</a:t>
            </a:r>
          </a:p>
        </p:txBody>
      </p:sp>
      <p:pic>
        <p:nvPicPr>
          <p:cNvPr id="20" name="Graphic 19" descr="OpenAI's logo">
            <a:extLst>
              <a:ext uri="{FF2B5EF4-FFF2-40B4-BE49-F238E27FC236}">
                <a16:creationId xmlns:a16="http://schemas.microsoft.com/office/drawing/2014/main" id="{044CAB4D-F7A2-162D-50E4-180ECA2B0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868" y="1118532"/>
            <a:ext cx="1708885" cy="490850"/>
          </a:xfrm>
          <a:prstGeom prst="rect">
            <a:avLst/>
          </a:prstGeom>
        </p:spPr>
      </p:pic>
      <p:pic>
        <p:nvPicPr>
          <p:cNvPr id="22" name="Graphic 21" descr="Azure's logo">
            <a:extLst>
              <a:ext uri="{FF2B5EF4-FFF2-40B4-BE49-F238E27FC236}">
                <a16:creationId xmlns:a16="http://schemas.microsoft.com/office/drawing/2014/main" id="{DF34240F-0583-8749-0A54-C0C4FBF04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2570" y="1030560"/>
            <a:ext cx="666793" cy="666793"/>
          </a:xfrm>
          <a:prstGeom prst="rect">
            <a:avLst/>
          </a:prstGeom>
        </p:spPr>
      </p:pic>
      <p:pic>
        <p:nvPicPr>
          <p:cNvPr id="36" name="Graphic 35" descr="GitHub issue icon">
            <a:extLst>
              <a:ext uri="{FF2B5EF4-FFF2-40B4-BE49-F238E27FC236}">
                <a16:creationId xmlns:a16="http://schemas.microsoft.com/office/drawing/2014/main" id="{F4F58CF2-8451-0BBA-1356-C27785885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20511" y="5635019"/>
            <a:ext cx="337211" cy="337211"/>
          </a:xfrm>
          <a:prstGeom prst="rect">
            <a:avLst/>
          </a:prstGeom>
        </p:spPr>
      </p:pic>
      <p:pic>
        <p:nvPicPr>
          <p:cNvPr id="41" name="Graphic 40" descr="GitHub issue icon">
            <a:extLst>
              <a:ext uri="{FF2B5EF4-FFF2-40B4-BE49-F238E27FC236}">
                <a16:creationId xmlns:a16="http://schemas.microsoft.com/office/drawing/2014/main" id="{5CF61D0D-5988-058C-4E9C-7519D9213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8185" y="5635019"/>
            <a:ext cx="337211" cy="337211"/>
          </a:xfrm>
          <a:prstGeom prst="rect">
            <a:avLst/>
          </a:prstGeom>
        </p:spPr>
      </p:pic>
      <p:pic>
        <p:nvPicPr>
          <p:cNvPr id="42" name="Graphic 41" descr="GitHub issue icon">
            <a:extLst>
              <a:ext uri="{FF2B5EF4-FFF2-40B4-BE49-F238E27FC236}">
                <a16:creationId xmlns:a16="http://schemas.microsoft.com/office/drawing/2014/main" id="{02399AD7-111B-2CA8-6EEA-16EFAA1CE7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20512" y="4472101"/>
            <a:ext cx="337211" cy="337211"/>
          </a:xfrm>
          <a:prstGeom prst="rect">
            <a:avLst/>
          </a:prstGeom>
        </p:spPr>
      </p:pic>
      <p:pic>
        <p:nvPicPr>
          <p:cNvPr id="43" name="Graphic 42" descr="GitHub issue icon">
            <a:extLst>
              <a:ext uri="{FF2B5EF4-FFF2-40B4-BE49-F238E27FC236}">
                <a16:creationId xmlns:a16="http://schemas.microsoft.com/office/drawing/2014/main" id="{56D3381E-F905-3874-612C-ED2970460F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8185" y="4460136"/>
            <a:ext cx="337211" cy="337211"/>
          </a:xfrm>
          <a:prstGeom prst="rect">
            <a:avLst/>
          </a:prstGeom>
        </p:spPr>
      </p:pic>
      <p:pic>
        <p:nvPicPr>
          <p:cNvPr id="46" name="Graphic 45" descr="GitHub logo">
            <a:extLst>
              <a:ext uri="{FF2B5EF4-FFF2-40B4-BE49-F238E27FC236}">
                <a16:creationId xmlns:a16="http://schemas.microsoft.com/office/drawing/2014/main" id="{E3AB67B9-D03E-9E61-4400-D60693A46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0571" y="2129358"/>
            <a:ext cx="407545" cy="407545"/>
          </a:xfrm>
          <a:prstGeom prst="rect">
            <a:avLst/>
          </a:prstGeom>
        </p:spPr>
      </p:pic>
      <p:pic>
        <p:nvPicPr>
          <p:cNvPr id="47" name="Graphic 46" descr="GitHub logo">
            <a:extLst>
              <a:ext uri="{FF2B5EF4-FFF2-40B4-BE49-F238E27FC236}">
                <a16:creationId xmlns:a16="http://schemas.microsoft.com/office/drawing/2014/main" id="{B45345F1-B93A-8826-11A3-0808AAB718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37851" y="2105088"/>
            <a:ext cx="407545" cy="407545"/>
          </a:xfrm>
          <a:prstGeom prst="rect">
            <a:avLst/>
          </a:prstGeom>
        </p:spPr>
      </p:pic>
      <p:pic>
        <p:nvPicPr>
          <p:cNvPr id="29" name="Graphic 28" descr="GitHub logo">
            <a:extLst>
              <a:ext uri="{FF2B5EF4-FFF2-40B4-BE49-F238E27FC236}">
                <a16:creationId xmlns:a16="http://schemas.microsoft.com/office/drawing/2014/main" id="{1D338E90-7C70-871D-DD5E-1C65A7296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0571" y="3286963"/>
            <a:ext cx="407545" cy="407545"/>
          </a:xfrm>
          <a:prstGeom prst="rect">
            <a:avLst/>
          </a:prstGeom>
        </p:spPr>
      </p:pic>
      <p:pic>
        <p:nvPicPr>
          <p:cNvPr id="19" name="Graphic 18" descr="GitHub logo">
            <a:extLst>
              <a:ext uri="{FF2B5EF4-FFF2-40B4-BE49-F238E27FC236}">
                <a16:creationId xmlns:a16="http://schemas.microsoft.com/office/drawing/2014/main" id="{1CAAEB31-059B-6F19-C32F-DE3C9DB4F2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37851" y="3242949"/>
            <a:ext cx="407545" cy="40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01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7D3BF-A5BD-2F5E-342B-4C6051F58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BD61-1C66-D7EB-EB3D-5BF9B401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1D450-BE1F-F5B6-62C9-C1F5590A6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316047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CEF0-CE25-D422-A3DB-B3BC14236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1F1B-18AE-8F17-48AA-3EF45DB3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798457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.NET bot riding on a drone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 descr="Download .NET 9 now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2613" y="3182938"/>
            <a:ext cx="3613150" cy="6159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Introduction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What is openai-dotnet and who is building it?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What are its capabilities?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Demos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Resources and how to get involved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b="1"/>
              <a:t>openai-dotnet</a:t>
            </a:r>
            <a:r>
              <a:rPr lang="en-US"/>
              <a:t> </a:t>
            </a:r>
            <a:br>
              <a:rPr lang="en-US"/>
            </a:br>
            <a:r>
              <a:rPr lang="en-US"/>
              <a:t>and who is building it?</a:t>
            </a:r>
          </a:p>
        </p:txBody>
      </p:sp>
    </p:spTree>
    <p:extLst>
      <p:ext uri="{BB962C8B-B14F-4D97-AF65-F5344CB8AC3E}">
        <p14:creationId xmlns:p14="http://schemas.microsoft.com/office/powerpoint/2010/main" val="42091972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5B687C1D-0DDD-CCC2-1F14-FBBD3086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553998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.NET developer pain points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03CA7B1-5597-4472-A505-C968894812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86414" y="3132820"/>
            <a:ext cx="1718105" cy="738664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/>
              <a:t>Unfamiliar ecosystems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6700A84-0CFE-8BA9-02A5-B135F46372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55399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Python or Node.js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1828C9C1-A817-5A74-24D1-F50F022647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36948" y="3132820"/>
            <a:ext cx="1718105" cy="430887"/>
          </a:xfrm>
        </p:spPr>
        <p:txBody>
          <a:bodyPr/>
          <a:lstStyle/>
          <a:p>
            <a:r>
              <a:rPr lang="en-US" sz="2800"/>
              <a:t>REST APIs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3F90A88-0DA5-899D-DDF2-29108BAA1D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Custom wrappers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D0A0A2D-6164-47B7-77F3-2DA6036C41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7484" y="3132820"/>
            <a:ext cx="1718105" cy="738664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/>
              <a:t>No SLAs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213C8F3-5833-F324-2DDF-1B1813CDA8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553998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Risk aversion</a:t>
            </a:r>
          </a:p>
        </p:txBody>
      </p:sp>
    </p:spTree>
    <p:extLst>
      <p:ext uri="{BB962C8B-B14F-4D97-AF65-F5344CB8AC3E}">
        <p14:creationId xmlns:p14="http://schemas.microsoft.com/office/powerpoint/2010/main" val="34482649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9333-B87D-F26B-5762-BEE68C2D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35C1-D79A-7C22-D03E-9927EF82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134" y="2086060"/>
            <a:ext cx="8546842" cy="3077766"/>
          </a:xfrm>
        </p:spPr>
        <p:txBody>
          <a:bodyPr/>
          <a:lstStyle/>
          <a:p>
            <a:pPr algn="l"/>
            <a:r>
              <a:rPr lang="en-US" err="1"/>
              <a:t>openai</a:t>
            </a:r>
            <a:r>
              <a:rPr lang="en-US"/>
              <a:t>-dotnet</a:t>
            </a:r>
            <a:r>
              <a:rPr lang="en-US" b="0"/>
              <a:t> is… </a:t>
            </a:r>
            <a:br>
              <a:rPr lang="en-US" b="0"/>
            </a:br>
            <a:br>
              <a:rPr lang="en-US" b="0"/>
            </a:br>
            <a:r>
              <a:rPr lang="en-US" b="0"/>
              <a:t>the </a:t>
            </a:r>
            <a:r>
              <a:rPr lang="en-US"/>
              <a:t>official </a:t>
            </a:r>
            <a:r>
              <a:rPr lang="en-US" b="0"/>
              <a:t>OpenAI library for .NET, </a:t>
            </a:r>
            <a:br>
              <a:rPr lang="en-US" b="0"/>
            </a:br>
            <a:r>
              <a:rPr lang="en-US" b="0"/>
              <a:t>built by </a:t>
            </a:r>
            <a:r>
              <a:rPr lang="en-US"/>
              <a:t>Microsoft</a:t>
            </a:r>
            <a:r>
              <a:rPr lang="en-US" b="0"/>
              <a:t>, </a:t>
            </a:r>
            <a:br>
              <a:rPr lang="en-US" b="0"/>
            </a:br>
            <a:r>
              <a:rPr lang="en-US" b="0"/>
              <a:t>on behalf of </a:t>
            </a:r>
            <a:r>
              <a:rPr lang="en-US"/>
              <a:t>OpenAI</a:t>
            </a:r>
          </a:p>
        </p:txBody>
      </p:sp>
    </p:spTree>
    <p:extLst>
      <p:ext uri="{BB962C8B-B14F-4D97-AF65-F5344CB8AC3E}">
        <p14:creationId xmlns:p14="http://schemas.microsoft.com/office/powerpoint/2010/main" val="27090599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461A0-EF4B-4333-2BF6-274646F0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187B-71F7-8325-DC77-EAD31713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40" y="1017945"/>
            <a:ext cx="4556254" cy="984885"/>
          </a:xfrm>
        </p:spPr>
        <p:txBody>
          <a:bodyPr/>
          <a:lstStyle/>
          <a:p>
            <a:r>
              <a:rPr lang="en-US" sz="3200"/>
              <a:t>What does this mean in practice?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4DCC0-06A7-4184-E408-81512C491B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2147775"/>
            <a:ext cx="4556253" cy="2068259"/>
          </a:xfrm>
        </p:spPr>
        <p:txBody>
          <a:bodyPr/>
          <a:lstStyle/>
          <a:p>
            <a:r>
              <a:rPr lang="en-US"/>
              <a:t>It means that the repo is under the OpenAI GitHub org, because they own it (and the same goes for the NuGet package).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contributors to the repo though are Microsoft employees building the library in the open.</a:t>
            </a:r>
          </a:p>
        </p:txBody>
      </p:sp>
      <p:pic>
        <p:nvPicPr>
          <p:cNvPr id="12" name="Picture Placeholder 11" descr="Screenshot of openai/openai-dotnet GitHub repo">
            <a:extLst>
              <a:ext uri="{FF2B5EF4-FFF2-40B4-BE49-F238E27FC236}">
                <a16:creationId xmlns:a16="http://schemas.microsoft.com/office/drawing/2014/main" id="{D79C50DA-DF37-B14C-5E96-7E77F1918D0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6" b="6"/>
          <a:stretch/>
        </p:blipFill>
        <p:spPr/>
      </p:pic>
      <p:pic>
        <p:nvPicPr>
          <p:cNvPr id="14" name="Picture 13" descr="Screenshot of the openai/openai-dotnet repo name on GitHub">
            <a:extLst>
              <a:ext uri="{FF2B5EF4-FFF2-40B4-BE49-F238E27FC236}">
                <a16:creationId xmlns:a16="http://schemas.microsoft.com/office/drawing/2014/main" id="{C0631847-9B72-0A3A-17D5-07A1AED69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40" y="2616622"/>
            <a:ext cx="3152775" cy="581025"/>
          </a:xfrm>
          <a:prstGeom prst="rect">
            <a:avLst/>
          </a:prstGeom>
        </p:spPr>
      </p:pic>
      <p:pic>
        <p:nvPicPr>
          <p:cNvPr id="16" name="Picture 15" descr="A collection of avatars for contributors in the openai/openai-dotnet GitHub repo">
            <a:extLst>
              <a:ext uri="{FF2B5EF4-FFF2-40B4-BE49-F238E27FC236}">
                <a16:creationId xmlns:a16="http://schemas.microsoft.com/office/drawing/2014/main" id="{19B1BBD0-E097-E0F8-1895-F8047D62A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07" y="4154659"/>
            <a:ext cx="3552825" cy="1543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B80950-2D58-0251-8284-6B364EE2CAE6}"/>
              </a:ext>
            </a:extLst>
          </p:cNvPr>
          <p:cNvSpPr txBox="1"/>
          <p:nvPr/>
        </p:nvSpPr>
        <p:spPr>
          <a:xfrm>
            <a:off x="6632395" y="5892255"/>
            <a:ext cx="4556255" cy="377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https://github.com/openai/openai-dotnet</a:t>
            </a:r>
          </a:p>
        </p:txBody>
      </p:sp>
    </p:spTree>
    <p:extLst>
      <p:ext uri="{BB962C8B-B14F-4D97-AF65-F5344CB8AC3E}">
        <p14:creationId xmlns:p14="http://schemas.microsoft.com/office/powerpoint/2010/main" val="4722561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E0335-07CD-06FE-E610-6D5164A8F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6655-7FA6-CC53-1F5A-6430C725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28508-5A6F-FECC-61D8-A2C1C64B5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en-US"/>
              <a:t>What are its capabilities?</a:t>
            </a:r>
          </a:p>
        </p:txBody>
      </p:sp>
    </p:spTree>
    <p:extLst>
      <p:ext uri="{BB962C8B-B14F-4D97-AF65-F5344CB8AC3E}">
        <p14:creationId xmlns:p14="http://schemas.microsoft.com/office/powerpoint/2010/main" val="14551997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2B781-72C2-8757-F322-CC1242136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0D90B39-3D31-D328-F1D0-A43E661D28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Benefits of using the official library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84CB5-6C45-1134-F89A-5CD9991C8A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553998"/>
          </a:xfrm>
        </p:spPr>
        <p:txBody>
          <a:bodyPr/>
          <a:lstStyle/>
          <a:p>
            <a:r>
              <a:rPr lang="en-US"/>
              <a:t>Complete coverage of the OpenAI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AEBB4-42F9-64BB-F0B3-F69693685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618192"/>
            <a:ext cx="3205796" cy="738664"/>
          </a:xfrm>
        </p:spPr>
        <p:txBody>
          <a:bodyPr/>
          <a:lstStyle/>
          <a:p>
            <a:r>
              <a:rPr lang="en-US">
                <a:solidFill>
                  <a:srgbClr val="F9F8FE"/>
                </a:solidFill>
                <a:latin typeface="Segoe UI" panose="020B0502040204020203" pitchFamily="34" charset="0"/>
              </a:rPr>
              <a:t>The full gamut of OpenAI’s REST API is supported today, including the recently released Realtime API for which we had support on the same day it was publicly announced.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7CD26-4150-1D01-EC74-81234BB18E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860828"/>
            <a:ext cx="3192272" cy="276999"/>
          </a:xfrm>
        </p:spPr>
        <p:txBody>
          <a:bodyPr/>
          <a:lstStyle/>
          <a:p>
            <a:r>
              <a:rPr lang="en-US"/>
              <a:t>Idiomatic and productive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434A6-81E1-79B8-8D5C-57E38C7BFE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360146"/>
            <a:ext cx="3205796" cy="1107996"/>
          </a:xfrm>
        </p:spPr>
        <p:txBody>
          <a:bodyPr/>
          <a:lstStyle/>
          <a:p>
            <a:r>
              <a:rPr lang="en-US"/>
              <a:t>Designed to be intuitive and efficient for C# developers, optimized for real-world tasks. It provides seamless integration with OpenAI's latest features, allowing developers to build intelligent applications with ease and efficiency.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337C1C-E5BC-FCB6-5F87-AEFB59CDE5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553998"/>
          </a:xfrm>
        </p:spPr>
        <p:txBody>
          <a:bodyPr/>
          <a:lstStyle/>
          <a:p>
            <a:r>
              <a:rPr lang="en-US"/>
              <a:t>Support for the latest OpenAI models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E86E49-4181-638A-E2C3-5901BB03B4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618192"/>
            <a:ext cx="3205796" cy="923330"/>
          </a:xfrm>
        </p:spPr>
        <p:txBody>
          <a:bodyPr/>
          <a:lstStyle/>
          <a:p>
            <a:r>
              <a:rPr lang="en-US" b="0" i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OpenAI’s latest flagship models, including GPT-4o, GPT-4o mini, o1-preview, and o1-mini, are fully supported today. Moving forward, </a:t>
            </a:r>
            <a:r>
              <a:rPr lang="en-US">
                <a:solidFill>
                  <a:srgbClr val="F9F8FE"/>
                </a:solidFill>
                <a:latin typeface="Segoe UI" panose="020B0502040204020203" pitchFamily="34" charset="0"/>
              </a:rPr>
              <a:t>our goal is to provide access to the very latest models as soon as they’re publicly available.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E54CF9-F59E-8712-2345-ADACFCCDD8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860828"/>
            <a:ext cx="3192272" cy="276999"/>
          </a:xfrm>
        </p:spPr>
        <p:txBody>
          <a:bodyPr/>
          <a:lstStyle/>
          <a:p>
            <a:r>
              <a:rPr lang="en-US"/>
              <a:t>Extensible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84DE03-78A7-A645-7EAB-182799116C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360146"/>
            <a:ext cx="3205796" cy="553998"/>
          </a:xfrm>
        </p:spPr>
        <p:txBody>
          <a:bodyPr/>
          <a:lstStyle/>
          <a:p>
            <a:r>
              <a:rPr lang="en-US"/>
              <a:t>D</a:t>
            </a:r>
            <a:r>
              <a:rPr lang="en-US" b="0" i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esigned with extensibility in mind, allowing the community to build additional libraries on top of it.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327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FFB32-CFCE-52EA-503A-B29B1D5DC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7C33-52BF-8AE4-AFD5-AD780705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0B76C-3B58-F3BC-6C62-2D8E170E1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6449954" cy="492443"/>
          </a:xfrm>
        </p:spPr>
        <p:txBody>
          <a:bodyPr/>
          <a:lstStyle/>
          <a:p>
            <a:r>
              <a:rPr lang="en-US"/>
              <a:t>Demos: Realtime API for audio</a:t>
            </a:r>
          </a:p>
        </p:txBody>
      </p:sp>
    </p:spTree>
    <p:extLst>
      <p:ext uri="{BB962C8B-B14F-4D97-AF65-F5344CB8AC3E}">
        <p14:creationId xmlns:p14="http://schemas.microsoft.com/office/powerpoint/2010/main" val="39031722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82AAFF750FA84B9F72D8CA033AD4B0" ma:contentTypeVersion="10" ma:contentTypeDescription="Create a new document." ma:contentTypeScope="" ma:versionID="d42d686636843041a31105568f9c1865">
  <xsd:schema xmlns:xsd="http://www.w3.org/2001/XMLSchema" xmlns:xs="http://www.w3.org/2001/XMLSchema" xmlns:p="http://schemas.microsoft.com/office/2006/metadata/properties" xmlns:ns1="http://schemas.microsoft.com/sharepoint/v3" xmlns:ns2="9b8c9582-b98b-40cc-8c61-fd2c52f3dc0b" targetNamespace="http://schemas.microsoft.com/office/2006/metadata/properties" ma:root="true" ma:fieldsID="6e612031d6be85f59ff721f3c0be8158" ns1:_="" ns2:_="">
    <xsd:import namespace="http://schemas.microsoft.com/sharepoint/v3"/>
    <xsd:import namespace="9b8c9582-b98b-40cc-8c61-fd2c52f3dc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8c9582-b98b-40cc-8c61-fd2c52f3dc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87F335-7612-4FF5-87D0-4CC2AEBD479E}">
  <ds:schemaRefs>
    <ds:schemaRef ds:uri="9b8c9582-b98b-40cc-8c61-fd2c52f3dc0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74EBA8-44EC-45C3-A3FB-A0F3442DA421}">
  <ds:schemaRefs>
    <ds:schemaRef ds:uri="9b8c9582-b98b-40cc-8c61-fd2c52f3dc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Application>Microsoft Office PowerPoint</Application>
  <PresentationFormat>Widescreen</PresentationFormat>
  <Slides>16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Azure 2023 Template</vt:lpstr>
      <vt:lpstr>openai-dotnet: The official OpenAI library for .NET</vt:lpstr>
      <vt:lpstr>Agenda</vt:lpstr>
      <vt:lpstr>01</vt:lpstr>
      <vt:lpstr>.NET developer pain points</vt:lpstr>
      <vt:lpstr>openai-dotnet is…   the official OpenAI library for .NET,  built by Microsoft,  on behalf of OpenAI</vt:lpstr>
      <vt:lpstr>What does this mean in practice?</vt:lpstr>
      <vt:lpstr>02</vt:lpstr>
      <vt:lpstr>Benefits of using the official library</vt:lpstr>
      <vt:lpstr>03</vt:lpstr>
      <vt:lpstr>Demo: Realtime API for audio</vt:lpstr>
      <vt:lpstr>Realtime API interactions</vt:lpstr>
      <vt:lpstr>04</vt:lpstr>
      <vt:lpstr>Resources</vt:lpstr>
      <vt:lpstr>05</vt:lpstr>
      <vt:lpstr>Thank you</vt:lpstr>
      <vt:lpstr>Get .NET 9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2024-11-21T16:20:51Z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0x010100A682AAFF750FA84B9F72D8CA033AD4B0</vt:lpwstr>
  </property>
</Properties>
</file>